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3"/>
  </p:notesMasterIdLst>
  <p:handoutMasterIdLst>
    <p:handoutMasterId r:id="rId34"/>
  </p:handoutMasterIdLst>
  <p:sldIdLst>
    <p:sldId id="256" r:id="rId11"/>
    <p:sldId id="257" r:id="rId12"/>
    <p:sldId id="258" r:id="rId13"/>
    <p:sldId id="282" r:id="rId14"/>
    <p:sldId id="269" r:id="rId15"/>
    <p:sldId id="259" r:id="rId16"/>
    <p:sldId id="260" r:id="rId17"/>
    <p:sldId id="270" r:id="rId18"/>
    <p:sldId id="261" r:id="rId19"/>
    <p:sldId id="274" r:id="rId20"/>
    <p:sldId id="265" r:id="rId21"/>
    <p:sldId id="279" r:id="rId22"/>
    <p:sldId id="280" r:id="rId23"/>
    <p:sldId id="283" r:id="rId24"/>
    <p:sldId id="284" r:id="rId25"/>
    <p:sldId id="285" r:id="rId26"/>
    <p:sldId id="286" r:id="rId27"/>
    <p:sldId id="268" r:id="rId28"/>
    <p:sldId id="281" r:id="rId29"/>
    <p:sldId id="276" r:id="rId30"/>
    <p:sldId id="278" r:id="rId31"/>
    <p:sldId id="263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4: Model Evaluation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90" y="8076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Accuracy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B82655E-DA7B-8442-9E9E-F96581F1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0" y="1915207"/>
            <a:ext cx="4265286" cy="764197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correct.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correctly.</a:t>
            </a:r>
          </a:p>
          <a:p>
            <a:endParaRPr lang="en-US" sz="20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18F248-4EBE-5148-85EC-B595B572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8083"/>
            <a:ext cx="737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8" y="4833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188" y="1139292"/>
            <a:ext cx="5029200" cy="3614414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38157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38372BC-8125-C440-B580-3292A29F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66923"/>
            <a:ext cx="8099424" cy="3976577"/>
          </a:xfrm>
        </p:spPr>
        <p:txBody>
          <a:bodyPr>
            <a:normAutofit/>
          </a:bodyPr>
          <a:lstStyle/>
          <a:p>
            <a:r>
              <a:rPr lang="en-US" sz="2000" b="1" dirty="0"/>
              <a:t>True Positive (TP)</a:t>
            </a:r>
          </a:p>
          <a:p>
            <a:r>
              <a:rPr lang="en-US" sz="1600" dirty="0"/>
              <a:t>Total number of predicted positives that are actually positive.</a:t>
            </a:r>
          </a:p>
          <a:p>
            <a:r>
              <a:rPr lang="en-US" sz="2000" b="1" dirty="0"/>
              <a:t>True Negative (TN)</a:t>
            </a:r>
          </a:p>
          <a:p>
            <a:r>
              <a:rPr lang="en-US" sz="1600" dirty="0"/>
              <a:t>Total number of predicted negatives that are actually negative.</a:t>
            </a:r>
          </a:p>
          <a:p>
            <a:r>
              <a:rPr lang="en-US" sz="2000" b="1" dirty="0"/>
              <a:t>False Positive (FP)</a:t>
            </a:r>
            <a:r>
              <a:rPr lang="en-US" sz="2000" dirty="0"/>
              <a:t> aka </a:t>
            </a:r>
            <a:r>
              <a:rPr lang="en-US" sz="2000" b="1" dirty="0"/>
              <a:t>Type 1 Error</a:t>
            </a:r>
          </a:p>
          <a:p>
            <a:r>
              <a:rPr lang="en-US" sz="1600" dirty="0"/>
              <a:t>Total number of predicted positives that are actually negative.</a:t>
            </a:r>
          </a:p>
          <a:p>
            <a:r>
              <a:rPr lang="en-US" sz="2000" b="1" dirty="0"/>
              <a:t>False Negative (FN)</a:t>
            </a:r>
            <a:r>
              <a:rPr lang="en-US" sz="2000" dirty="0"/>
              <a:t> aka </a:t>
            </a:r>
            <a:r>
              <a:rPr lang="en-US" sz="2000" b="1" dirty="0"/>
              <a:t>Type 2 Error</a:t>
            </a:r>
            <a:endParaRPr lang="en-US" sz="2000" dirty="0"/>
          </a:p>
          <a:p>
            <a:r>
              <a:rPr lang="en-US" sz="1600" dirty="0"/>
              <a:t>Total number of predicted negatives that are actually positive.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86" y="1464948"/>
            <a:ext cx="4927600" cy="261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52114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Metrics Calculation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4AE31-6906-3E48-B2BF-A4A882572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1318437"/>
            <a:ext cx="7123813" cy="3221666"/>
          </a:xfrm>
        </p:spPr>
        <p:txBody>
          <a:bodyPr/>
          <a:lstStyle/>
          <a:p>
            <a:r>
              <a:rPr lang="en-US" sz="2000" b="1" dirty="0"/>
              <a:t>When to Avoid Type 1 Error(False Positive)</a:t>
            </a:r>
          </a:p>
          <a:p>
            <a:r>
              <a:rPr lang="en-US" sz="2000" dirty="0"/>
              <a:t>Criminal trial</a:t>
            </a:r>
          </a:p>
          <a:p>
            <a:r>
              <a:rPr lang="en-US" sz="2000" b="1" dirty="0"/>
              <a:t>When to Avoid Type 2 Error(False Negative)</a:t>
            </a:r>
          </a:p>
          <a:p>
            <a:r>
              <a:rPr lang="en-US" sz="2000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2022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Type 1 and Type 2 Error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EB87D-D818-3C4D-AF62-B9BB7E36D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892263-41D5-4F46-829C-26C30E67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631" y="1059338"/>
            <a:ext cx="3491206" cy="26184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Classification Case Study: </a:t>
            </a:r>
            <a:r>
              <a:rPr lang="en-US" sz="2700" dirty="0"/>
              <a:t>Direct Mail Marking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AB59-CE62-C247-A0B6-6D0B35895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6B20-A761-0D44-A928-9C0E5D3B3A0D}"/>
              </a:ext>
            </a:extLst>
          </p:cNvPr>
          <p:cNvSpPr txBox="1"/>
          <p:nvPr/>
        </p:nvSpPr>
        <p:spPr>
          <a:xfrm>
            <a:off x="542261" y="1151670"/>
            <a:ext cx="4295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Reach to as many target customers as possible(high positive recall)</a:t>
            </a:r>
          </a:p>
          <a:p>
            <a:endParaRPr lang="en-US" dirty="0"/>
          </a:p>
          <a:p>
            <a:r>
              <a:rPr lang="en-US" dirty="0"/>
              <a:t>Case 2: Reduce mails to wrong target customers(high positive precision</a:t>
            </a:r>
          </a:p>
        </p:txBody>
      </p:sp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852"/>
            <a:ext cx="7357729" cy="4128595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class_weight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None</a:t>
            </a:r>
            <a:r>
              <a:rPr lang="en-US" sz="1800" dirty="0"/>
              <a:t>(</a:t>
            </a:r>
            <a:r>
              <a:rPr lang="en-US" sz="1800" dirty="0" err="1"/>
              <a:t>defaul</a:t>
            </a:r>
            <a:r>
              <a:rPr lang="en-US" sz="1800" dirty="0"/>
              <a:t>): give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balanced</a:t>
            </a:r>
            <a:r>
              <a:rPr lang="en-US" sz="1800" dirty="0"/>
              <a:t>: give weights inversely proportional to class frequencies in the input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custom weight</a:t>
            </a:r>
            <a:r>
              <a:rPr lang="en-US" sz="1800" dirty="0"/>
              <a:t>: {0:0.8, 1:0.2}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Adust</a:t>
            </a:r>
            <a:r>
              <a:rPr lang="en-US" sz="2400" dirty="0"/>
              <a:t> </a:t>
            </a:r>
            <a:r>
              <a:rPr lang="en-US" sz="2400" dirty="0" err="1"/>
              <a:t>class_weight</a:t>
            </a:r>
            <a:r>
              <a:rPr lang="en-US" sz="2400" dirty="0"/>
              <a:t> </a:t>
            </a:r>
            <a:r>
              <a:rPr lang="en-US" sz="2400" dirty="0" err="1"/>
              <a:t>Hyperparamter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709C-23B1-AE43-8862-7885FD343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Classification Evaluation II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r>
              <a:rPr lang="en-US" sz="2000" b="1" dirty="0"/>
              <a:t>ROC</a:t>
            </a:r>
          </a:p>
          <a:p>
            <a:r>
              <a:rPr lang="en-US" sz="2000" dirty="0"/>
              <a:t>Receiver operating characteristic</a:t>
            </a:r>
          </a:p>
          <a:p>
            <a:r>
              <a:rPr lang="en-US" sz="2000" b="1" dirty="0"/>
              <a:t>AUC</a:t>
            </a:r>
          </a:p>
          <a:p>
            <a:r>
              <a:rPr lang="en-US" sz="2000" dirty="0"/>
              <a:t>Area under curve</a:t>
            </a:r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ROC &amp; 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90C795-2830-2C46-B00D-6DB53E85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80707"/>
            <a:ext cx="3964077" cy="362367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76F0C-651D-8544-9D46-9B60D363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77" y="1808766"/>
            <a:ext cx="4457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8098637" cy="2946236"/>
          </a:xfrm>
        </p:spPr>
        <p:txBody>
          <a:bodyPr>
            <a:normAutofit/>
          </a:bodyPr>
          <a:lstStyle/>
          <a:p>
            <a:r>
              <a:rPr lang="en-US" sz="2000" b="1" dirty="0"/>
              <a:t>Evaluation Metrics for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Absolute Error (MAE)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Squared Error (MSE)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Mean Squared Error (RMSE)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R-squared ( 𝑅2 )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Regression Evaluation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C48FC-8B03-2849-A6E9-68A873A3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22" y="1323007"/>
            <a:ext cx="3881413" cy="28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539176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ROC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364" y="1469301"/>
            <a:ext cx="5029200" cy="31047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Classifiers that have </a:t>
            </a:r>
            <a:r>
              <a:rPr lang="en-US" sz="2000" dirty="0" err="1"/>
              <a:t>decision_function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Support Vector Machine</a:t>
            </a:r>
          </a:p>
          <a:p>
            <a:r>
              <a:rPr lang="en-US" sz="2000" b="1" dirty="0"/>
              <a:t>Classifiers that have </a:t>
            </a:r>
            <a:r>
              <a:rPr lang="en-US" sz="2000" dirty="0" err="1"/>
              <a:t>predict_proba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2205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Compare Models with ROC&amp;AUC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876446"/>
            <a:ext cx="4253024" cy="4079109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Absolute Error (MAE)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2413000" cy="1600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EB3105-C838-BA49-8B18-7F63FD4F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97" y="1288636"/>
            <a:ext cx="4240313" cy="31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Squared Error (MSE)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EB3105-C838-BA49-8B18-7F63FD4F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97" y="1288636"/>
            <a:ext cx="4240313" cy="311575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984" y="1373697"/>
            <a:ext cx="2374900" cy="1651000"/>
          </a:xfr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Root Mean Squared Error (RMSE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734362"/>
            <a:ext cx="2641600" cy="16383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 Squared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5F6133F-9C42-424F-86E3-B569BD266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8694"/>
            <a:ext cx="3746500" cy="162560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2335" y="309638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4BBB0A-B187-564A-BC37-5BB871A7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131492"/>
            <a:ext cx="7861152" cy="30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/>
              <a:t>Residual vs. Observed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62" y="1544427"/>
            <a:ext cx="6332538" cy="2953835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Classification Evaluation I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r>
              <a:rPr lang="en-US" sz="2000" b="1" dirty="0"/>
              <a:t>Evaluation Metrics for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Confusion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3145</TotalTime>
  <Words>280</Words>
  <Application>Microsoft Macintosh PowerPoint</Application>
  <PresentationFormat>On-screen Show (16:9)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Regression Evaluation   </vt:lpstr>
      <vt:lpstr>Mean Absolute Error (MAE)  </vt:lpstr>
      <vt:lpstr>Mean Squared Error (MSE)  </vt:lpstr>
      <vt:lpstr>Root Mean Squared Error (RMSE   </vt:lpstr>
      <vt:lpstr>R Squared</vt:lpstr>
      <vt:lpstr>Regression Metric Calculation </vt:lpstr>
      <vt:lpstr>Residual vs. Observed Plot</vt:lpstr>
      <vt:lpstr>Lesson 2: Classification Evaluation I  </vt:lpstr>
      <vt:lpstr>Accuracy Score</vt:lpstr>
      <vt:lpstr>Classification Report</vt:lpstr>
      <vt:lpstr>Confusion Matrix</vt:lpstr>
      <vt:lpstr>Confusion Matrix</vt:lpstr>
      <vt:lpstr>Metrics Calculation</vt:lpstr>
      <vt:lpstr>Type 1 and Type 2 Error</vt:lpstr>
      <vt:lpstr>Classification Case Study: Direct Mail Marking </vt:lpstr>
      <vt:lpstr>Adust class_weight Hyperparamter </vt:lpstr>
      <vt:lpstr>Lesson 3: Classification Evaluation II </vt:lpstr>
      <vt:lpstr>ROC &amp; AUC</vt:lpstr>
      <vt:lpstr>Plot ROC</vt:lpstr>
      <vt:lpstr>Compare Models with ROC&amp;AUC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26</cp:revision>
  <dcterms:created xsi:type="dcterms:W3CDTF">2019-10-12T20:28:15Z</dcterms:created>
  <dcterms:modified xsi:type="dcterms:W3CDTF">2019-10-15T00:53:34Z</dcterms:modified>
</cp:coreProperties>
</file>